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p:scale>
          <a:sx n="75" d="100"/>
          <a:sy n="75" d="100"/>
        </p:scale>
        <p:origin x="1134"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0"/>
            <a:ext cx="7766936" cy="45719"/>
          </a:xfrm>
        </p:spPr>
        <p:txBody>
          <a:bodyPr/>
          <a:lstStyle/>
          <a:p>
            <a:endParaRPr lang="en-US" dirty="0"/>
          </a:p>
        </p:txBody>
      </p:sp>
      <p:sp>
        <p:nvSpPr>
          <p:cNvPr id="3" name="Subtitle 2"/>
          <p:cNvSpPr>
            <a:spLocks noGrp="1"/>
          </p:cNvSpPr>
          <p:nvPr>
            <p:ph type="subTitle" idx="1"/>
          </p:nvPr>
        </p:nvSpPr>
        <p:spPr>
          <a:xfrm>
            <a:off x="519544" y="135083"/>
            <a:ext cx="9331037" cy="5818908"/>
          </a:xfrm>
        </p:spPr>
        <p:txBody>
          <a:bodyPr/>
          <a:lstStyle/>
          <a:p>
            <a:pPr algn="ctr"/>
            <a:endParaRPr lang="en-US" dirty="0" smtClean="0"/>
          </a:p>
          <a:p>
            <a:pPr algn="ctr"/>
            <a:r>
              <a:rPr lang="en-US" dirty="0" smtClean="0"/>
              <a:t>AUTOMOBLE </a:t>
            </a:r>
            <a:r>
              <a:rPr lang="en-US" dirty="0"/>
              <a:t>ASSOSIACION </a:t>
            </a:r>
            <a:r>
              <a:rPr lang="en-US" dirty="0" smtClean="0"/>
              <a:t>ARABIA</a:t>
            </a:r>
          </a:p>
          <a:p>
            <a:pPr algn="ctr"/>
            <a:endParaRPr lang="en-US" dirty="0"/>
          </a:p>
          <a:p>
            <a:pPr algn="ctr"/>
            <a:r>
              <a:rPr lang="en-US" dirty="0"/>
              <a:t>Women </a:t>
            </a:r>
            <a:r>
              <a:rPr lang="en-US" dirty="0" smtClean="0"/>
              <a:t>Driving School </a:t>
            </a:r>
            <a:r>
              <a:rPr lang="en-US" dirty="0"/>
              <a:t>in Saudi </a:t>
            </a:r>
            <a:r>
              <a:rPr lang="en-US" dirty="0" smtClean="0"/>
              <a:t>Arabia</a:t>
            </a:r>
          </a:p>
          <a:p>
            <a:pPr algn="ctr"/>
            <a:endParaRPr lang="en-US" dirty="0"/>
          </a:p>
          <a:p>
            <a:pPr algn="ctr"/>
            <a:endParaRPr lang="en-US" dirty="0" smtClean="0"/>
          </a:p>
          <a:p>
            <a:pPr algn="ctr"/>
            <a:endParaRPr lang="it-IT" dirty="0" smtClean="0"/>
          </a:p>
          <a:p>
            <a:pPr algn="ctr"/>
            <a:endParaRPr lang="it-IT" dirty="0"/>
          </a:p>
          <a:p>
            <a:pPr algn="ctr"/>
            <a:r>
              <a:rPr lang="it-IT" dirty="0" smtClean="0"/>
              <a:t>[</a:t>
            </a:r>
            <a:r>
              <a:rPr lang="it-IT" dirty="0"/>
              <a:t>EBM 690]</a:t>
            </a:r>
          </a:p>
          <a:p>
            <a:pPr algn="ctr"/>
            <a:r>
              <a:rPr lang="it-IT" dirty="0"/>
              <a:t>DONE BY: NOURA &amp; SARRA ALZHRANI</a:t>
            </a:r>
          </a:p>
          <a:p>
            <a:pPr algn="ctr"/>
            <a:r>
              <a:rPr lang="it-IT" dirty="0"/>
              <a:t>Professor: Apparicio</a:t>
            </a:r>
          </a:p>
          <a:p>
            <a:pPr algn="ctr"/>
            <a:endParaRPr lang="en-US" dirty="0"/>
          </a:p>
          <a:p>
            <a:pPr algn="l"/>
            <a:endParaRPr lang="en-US" dirty="0"/>
          </a:p>
        </p:txBody>
      </p:sp>
    </p:spTree>
    <p:extLst>
      <p:ext uri="{BB962C8B-B14F-4D97-AF65-F5344CB8AC3E}">
        <p14:creationId xmlns:p14="http://schemas.microsoft.com/office/powerpoint/2010/main" val="2189213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6809"/>
            <a:ext cx="8596668" cy="498764"/>
          </a:xfrm>
        </p:spPr>
        <p:txBody>
          <a:bodyPr>
            <a:normAutofit fontScale="90000"/>
          </a:bodyPr>
          <a:lstStyle/>
          <a:p>
            <a:pPr algn="ctr"/>
            <a:r>
              <a:rPr lang="en-US" dirty="0" smtClean="0"/>
              <a:t>Introduction </a:t>
            </a:r>
            <a:endParaRPr lang="en-US" dirty="0"/>
          </a:p>
        </p:txBody>
      </p:sp>
      <p:sp>
        <p:nvSpPr>
          <p:cNvPr id="3" name="Content Placeholder 2"/>
          <p:cNvSpPr>
            <a:spLocks noGrp="1"/>
          </p:cNvSpPr>
          <p:nvPr>
            <p:ph idx="1"/>
          </p:nvPr>
        </p:nvSpPr>
        <p:spPr>
          <a:xfrm>
            <a:off x="135083" y="1132609"/>
            <a:ext cx="9684326" cy="4908753"/>
          </a:xfrm>
        </p:spPr>
        <p:txBody>
          <a:bodyPr/>
          <a:lstStyle/>
          <a:p>
            <a:r>
              <a:rPr lang="en-US" dirty="0"/>
              <a:t>Over the past years, women in Saudi Arabia were not allowed to drive cars in the </a:t>
            </a:r>
            <a:r>
              <a:rPr lang="en-US" dirty="0" smtClean="0"/>
              <a:t>country.</a:t>
            </a:r>
          </a:p>
          <a:p>
            <a:r>
              <a:rPr lang="en-US" dirty="0"/>
              <a:t>The decision made to allow women to drive cars has opened new opportunities for driving schools in the country</a:t>
            </a:r>
            <a:r>
              <a:rPr lang="en-US" dirty="0" smtClean="0"/>
              <a:t>.</a:t>
            </a:r>
          </a:p>
          <a:p>
            <a:r>
              <a:rPr lang="en-US" dirty="0"/>
              <a:t>It has now opened new opportunities for the entrepreneurs to see a new market for the new products as well to the </a:t>
            </a:r>
            <a:r>
              <a:rPr lang="en-US" dirty="0" smtClean="0"/>
              <a:t>services.  </a:t>
            </a:r>
          </a:p>
          <a:p>
            <a:r>
              <a:rPr lang="en-US" dirty="0" smtClean="0"/>
              <a:t>This </a:t>
            </a:r>
            <a:r>
              <a:rPr lang="en-US" dirty="0"/>
              <a:t>project proposal will look to open new women driving school in the Saudi Arabian </a:t>
            </a:r>
            <a:r>
              <a:rPr lang="en-US" dirty="0" smtClean="0"/>
              <a:t>country.</a:t>
            </a:r>
          </a:p>
          <a:p>
            <a:r>
              <a:rPr lang="en-US" dirty="0"/>
              <a:t>The AAA driving school </a:t>
            </a:r>
            <a:r>
              <a:rPr lang="en-US" dirty="0" smtClean="0"/>
              <a:t>will </a:t>
            </a:r>
            <a:r>
              <a:rPr lang="en-US" dirty="0"/>
              <a:t>get a large market share from the women since it will be the first driving school to dedicate themselves to offer driving education to women only</a:t>
            </a:r>
            <a:r>
              <a:rPr lang="en-US" dirty="0" smtClean="0"/>
              <a:t>.</a:t>
            </a:r>
          </a:p>
          <a:p>
            <a:r>
              <a:rPr lang="en-US" dirty="0" smtClean="0"/>
              <a:t> </a:t>
            </a:r>
            <a:r>
              <a:rPr lang="en-US" dirty="0"/>
              <a:t>This will give AAA an upper hand in women who will register with us to know how to </a:t>
            </a:r>
            <a:r>
              <a:rPr lang="en-US" dirty="0" smtClean="0"/>
              <a:t>drive </a:t>
            </a:r>
            <a:r>
              <a:rPr lang="en-US" dirty="0"/>
              <a:t>the cars.</a:t>
            </a:r>
          </a:p>
        </p:txBody>
      </p:sp>
    </p:spTree>
    <p:extLst>
      <p:ext uri="{BB962C8B-B14F-4D97-AF65-F5344CB8AC3E}">
        <p14:creationId xmlns:p14="http://schemas.microsoft.com/office/powerpoint/2010/main" val="3816752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4345"/>
          </a:xfrm>
        </p:spPr>
        <p:txBody>
          <a:bodyPr>
            <a:normAutofit fontScale="90000"/>
          </a:bodyPr>
          <a:lstStyle/>
          <a:p>
            <a:pPr algn="ctr"/>
            <a:r>
              <a:rPr lang="en-US" dirty="0"/>
              <a:t>Executive Summary</a:t>
            </a:r>
            <a:br>
              <a:rPr lang="en-US" dirty="0"/>
            </a:br>
            <a:endParaRPr lang="en-US" dirty="0"/>
          </a:p>
        </p:txBody>
      </p:sp>
      <p:sp>
        <p:nvSpPr>
          <p:cNvPr id="3" name="Content Placeholder 2"/>
          <p:cNvSpPr>
            <a:spLocks noGrp="1"/>
          </p:cNvSpPr>
          <p:nvPr>
            <p:ph idx="1"/>
          </p:nvPr>
        </p:nvSpPr>
        <p:spPr/>
        <p:txBody>
          <a:bodyPr/>
          <a:lstStyle/>
          <a:p>
            <a:r>
              <a:rPr lang="en-US" dirty="0" smtClean="0"/>
              <a:t>The </a:t>
            </a:r>
            <a:r>
              <a:rPr lang="en-US" dirty="0"/>
              <a:t>Automobile Association Arabia (AAA) will be a driving school that will offer a wide range of driver services. </a:t>
            </a:r>
            <a:endParaRPr lang="en-US" dirty="0" smtClean="0"/>
          </a:p>
          <a:p>
            <a:r>
              <a:rPr lang="en-US" dirty="0" smtClean="0"/>
              <a:t>This </a:t>
            </a:r>
            <a:r>
              <a:rPr lang="en-US" dirty="0"/>
              <a:t>will be the ultimate goal of the driving school to be a one-stop destination for all women driving needs, including licensing and registration, among others. </a:t>
            </a:r>
            <a:endParaRPr lang="en-US" dirty="0" smtClean="0"/>
          </a:p>
          <a:p>
            <a:r>
              <a:rPr lang="en-US" dirty="0" smtClean="0"/>
              <a:t>In </a:t>
            </a:r>
            <a:r>
              <a:rPr lang="en-US" dirty="0"/>
              <a:t>the beginning, AAA will offer private drivers education before going to commercial education in the country. </a:t>
            </a:r>
            <a:endParaRPr lang="en-US" dirty="0" smtClean="0"/>
          </a:p>
          <a:p>
            <a:r>
              <a:rPr lang="en-US" dirty="0" smtClean="0"/>
              <a:t>AAA </a:t>
            </a:r>
            <a:r>
              <a:rPr lang="en-US" dirty="0"/>
              <a:t>will be positioned as a low-cost facility with very excellent services.</a:t>
            </a:r>
          </a:p>
          <a:p>
            <a:endParaRPr lang="en-US" dirty="0"/>
          </a:p>
        </p:txBody>
      </p:sp>
    </p:spTree>
    <p:extLst>
      <p:ext uri="{BB962C8B-B14F-4D97-AF65-F5344CB8AC3E}">
        <p14:creationId xmlns:p14="http://schemas.microsoft.com/office/powerpoint/2010/main" val="864307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Objectives of AAA </a:t>
            </a:r>
            <a:r>
              <a:rPr lang="en-US" dirty="0"/>
              <a:t>D</a:t>
            </a:r>
            <a:r>
              <a:rPr lang="en-US" dirty="0" smtClean="0"/>
              <a:t>riving School</a:t>
            </a:r>
            <a:endParaRPr lang="en-US" dirty="0"/>
          </a:p>
        </p:txBody>
      </p:sp>
      <p:sp>
        <p:nvSpPr>
          <p:cNvPr id="3" name="Content Placeholder 2"/>
          <p:cNvSpPr>
            <a:spLocks noGrp="1"/>
          </p:cNvSpPr>
          <p:nvPr>
            <p:ph idx="1"/>
          </p:nvPr>
        </p:nvSpPr>
        <p:spPr/>
        <p:txBody>
          <a:bodyPr/>
          <a:lstStyle/>
          <a:p>
            <a:r>
              <a:rPr lang="en-US" dirty="0" smtClean="0"/>
              <a:t>AAA driving school has the following objective scheduled in the next two years which include to:</a:t>
            </a:r>
          </a:p>
          <a:p>
            <a:pPr marL="0" indent="0">
              <a:buNone/>
            </a:pPr>
            <a:r>
              <a:rPr lang="en-US" dirty="0" smtClean="0"/>
              <a:t> </a:t>
            </a:r>
          </a:p>
          <a:p>
            <a:pPr marL="800100" lvl="1" indent="-400050">
              <a:buFont typeface="+mj-lt"/>
              <a:buAutoNum type="romanUcPeriod"/>
            </a:pPr>
            <a:r>
              <a:rPr lang="en-US" sz="1800" dirty="0"/>
              <a:t>Open and expand by starting facilities in all cities and towns in the country.</a:t>
            </a:r>
          </a:p>
          <a:p>
            <a:pPr marL="800100" lvl="1" indent="-400050">
              <a:buFont typeface="+mj-lt"/>
              <a:buAutoNum type="romanUcPeriod"/>
            </a:pPr>
            <a:r>
              <a:rPr lang="en-US" sz="1800" dirty="0" smtClean="0"/>
              <a:t>Become </a:t>
            </a:r>
            <a:r>
              <a:rPr lang="en-US" sz="1800" dirty="0"/>
              <a:t>a low-cost provider of comprehensive driving education and services to the women of Saudi Arabia</a:t>
            </a:r>
            <a:r>
              <a:rPr lang="en-US" sz="1800" dirty="0" smtClean="0"/>
              <a:t>.</a:t>
            </a:r>
          </a:p>
          <a:p>
            <a:pPr marL="800100" lvl="1" indent="-400050">
              <a:buFont typeface="+mj-lt"/>
              <a:buAutoNum type="romanUcPeriod"/>
            </a:pPr>
            <a:r>
              <a:rPr lang="en-US" sz="1800" dirty="0" smtClean="0"/>
              <a:t> </a:t>
            </a:r>
            <a:r>
              <a:rPr lang="en-US" sz="1800" dirty="0"/>
              <a:t>Achieve a sales turnover of more than 5 million dollars a year by the next two </a:t>
            </a:r>
            <a:r>
              <a:rPr lang="en-US" sz="1800" dirty="0" smtClean="0"/>
              <a:t>years.</a:t>
            </a:r>
            <a:endParaRPr lang="en-US" sz="1800" dirty="0"/>
          </a:p>
          <a:p>
            <a:endParaRPr lang="en-US" dirty="0"/>
          </a:p>
        </p:txBody>
      </p:sp>
    </p:spTree>
    <p:extLst>
      <p:ext uri="{BB962C8B-B14F-4D97-AF65-F5344CB8AC3E}">
        <p14:creationId xmlns:p14="http://schemas.microsoft.com/office/powerpoint/2010/main" val="4101745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8645"/>
          </a:xfrm>
        </p:spPr>
        <p:txBody>
          <a:bodyPr/>
          <a:lstStyle/>
          <a:p>
            <a:pPr algn="ctr"/>
            <a:r>
              <a:rPr lang="en-US" dirty="0" smtClean="0"/>
              <a:t>Mission and Vision </a:t>
            </a:r>
            <a:endParaRPr lang="en-US" dirty="0"/>
          </a:p>
        </p:txBody>
      </p:sp>
      <p:sp>
        <p:nvSpPr>
          <p:cNvPr id="3" name="Content Placeholder 2"/>
          <p:cNvSpPr>
            <a:spLocks noGrp="1"/>
          </p:cNvSpPr>
          <p:nvPr>
            <p:ph idx="1"/>
          </p:nvPr>
        </p:nvSpPr>
        <p:spPr>
          <a:xfrm>
            <a:off x="677334" y="1641765"/>
            <a:ext cx="8596668" cy="4399598"/>
          </a:xfrm>
        </p:spPr>
        <p:txBody>
          <a:bodyPr/>
          <a:lstStyle/>
          <a:p>
            <a:r>
              <a:rPr lang="en-US" dirty="0"/>
              <a:t>The mission of AAA driving school is to provide a convenient, high quality and comprehensive driver’s education courses to the women at the lowest cost possible. </a:t>
            </a:r>
            <a:endParaRPr lang="en-US" dirty="0" smtClean="0"/>
          </a:p>
          <a:p>
            <a:r>
              <a:rPr lang="en-US" dirty="0" smtClean="0"/>
              <a:t>Safety </a:t>
            </a:r>
            <a:r>
              <a:rPr lang="en-US" dirty="0"/>
              <a:t>is the most significant aspect of the AAA driving education. </a:t>
            </a:r>
            <a:endParaRPr lang="en-US" dirty="0" smtClean="0"/>
          </a:p>
          <a:p>
            <a:r>
              <a:rPr lang="en-US" dirty="0" smtClean="0"/>
              <a:t>It also aims at producing drivers with </a:t>
            </a:r>
            <a:r>
              <a:rPr lang="en-US" dirty="0"/>
              <a:t>the safest driving </a:t>
            </a:r>
            <a:r>
              <a:rPr lang="en-US" dirty="0" smtClean="0"/>
              <a:t>record in the country which is the ultimate </a:t>
            </a:r>
            <a:r>
              <a:rPr lang="en-US" dirty="0"/>
              <a:t>goal </a:t>
            </a:r>
            <a:r>
              <a:rPr lang="en-US" dirty="0" smtClean="0"/>
              <a:t>of </a:t>
            </a:r>
            <a:r>
              <a:rPr lang="en-US" dirty="0"/>
              <a:t>the AAA driving school, which cannot be compared to any other driving school in the </a:t>
            </a:r>
            <a:r>
              <a:rPr lang="en-US" dirty="0" smtClean="0"/>
              <a:t>country. </a:t>
            </a:r>
          </a:p>
          <a:p>
            <a:r>
              <a:rPr lang="en-US" dirty="0" smtClean="0"/>
              <a:t>This </a:t>
            </a:r>
            <a:r>
              <a:rPr lang="en-US" dirty="0"/>
              <a:t>will enable the AAA to exploit that reputation and create a very large market share in the </a:t>
            </a:r>
            <a:r>
              <a:rPr lang="en-US" dirty="0" smtClean="0"/>
              <a:t>country.</a:t>
            </a:r>
          </a:p>
          <a:p>
            <a:r>
              <a:rPr lang="en-US" dirty="0"/>
              <a:t>The vision of the AAA is to be the leading women driving school in the country in the country offering quality, convenient and the comprehensive driving </a:t>
            </a:r>
            <a:r>
              <a:rPr lang="en-US" dirty="0" smtClean="0"/>
              <a:t>education to women </a:t>
            </a:r>
            <a:r>
              <a:rPr lang="en-US" dirty="0"/>
              <a:t>in the </a:t>
            </a:r>
            <a:r>
              <a:rPr lang="en-US" dirty="0" smtClean="0"/>
              <a:t>country.</a:t>
            </a:r>
            <a:endParaRPr lang="en-US" dirty="0"/>
          </a:p>
        </p:txBody>
      </p:sp>
    </p:spTree>
    <p:extLst>
      <p:ext uri="{BB962C8B-B14F-4D97-AF65-F5344CB8AC3E}">
        <p14:creationId xmlns:p14="http://schemas.microsoft.com/office/powerpoint/2010/main" val="178838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 </a:t>
            </a:r>
            <a:endParaRPr lang="en-US" dirty="0"/>
          </a:p>
        </p:txBody>
      </p:sp>
      <p:sp>
        <p:nvSpPr>
          <p:cNvPr id="3" name="Content Placeholder 2"/>
          <p:cNvSpPr>
            <a:spLocks noGrp="1"/>
          </p:cNvSpPr>
          <p:nvPr>
            <p:ph idx="1"/>
          </p:nvPr>
        </p:nvSpPr>
        <p:spPr>
          <a:xfrm>
            <a:off x="677334" y="2160589"/>
            <a:ext cx="8596668" cy="4260993"/>
          </a:xfrm>
        </p:spPr>
        <p:txBody>
          <a:bodyPr/>
          <a:lstStyle/>
          <a:p>
            <a:r>
              <a:rPr lang="en-US" dirty="0" smtClean="0"/>
              <a:t>The initial capital to start this project will be generated by the company itself which is the greatest source of funding the project. </a:t>
            </a:r>
          </a:p>
          <a:p>
            <a:r>
              <a:rPr lang="en-US" dirty="0" smtClean="0"/>
              <a:t>The project has been approximated to use amount of money equivalent to about five </a:t>
            </a:r>
            <a:r>
              <a:rPr lang="en-US" dirty="0"/>
              <a:t>hundred thousand </a:t>
            </a:r>
            <a:r>
              <a:rPr lang="en-US" dirty="0" smtClean="0"/>
              <a:t>dollars ($ 500,000) just </a:t>
            </a:r>
            <a:r>
              <a:rPr lang="en-US" dirty="0"/>
              <a:t>for the initial setup. </a:t>
            </a:r>
            <a:endParaRPr lang="en-US" dirty="0" smtClean="0"/>
          </a:p>
          <a:p>
            <a:r>
              <a:rPr lang="en-US" dirty="0" smtClean="0"/>
              <a:t>This </a:t>
            </a:r>
            <a:r>
              <a:rPr lang="en-US" dirty="0"/>
              <a:t>money will be used to </a:t>
            </a:r>
            <a:r>
              <a:rPr lang="en-US" dirty="0" smtClean="0"/>
              <a:t>rent various houses and buildings to create offices and rooms for theory training </a:t>
            </a:r>
            <a:r>
              <a:rPr lang="en-US" dirty="0"/>
              <a:t>as well as cars for training. </a:t>
            </a:r>
            <a:endParaRPr lang="en-US" dirty="0" smtClean="0"/>
          </a:p>
          <a:p>
            <a:r>
              <a:rPr lang="en-US" dirty="0" smtClean="0"/>
              <a:t>In </a:t>
            </a:r>
            <a:r>
              <a:rPr lang="en-US" dirty="0"/>
              <a:t>every station, several cars will be bought by the company and will be branded the name of the driving </a:t>
            </a:r>
            <a:r>
              <a:rPr lang="en-US" dirty="0" smtClean="0"/>
              <a:t>school. </a:t>
            </a:r>
          </a:p>
          <a:p>
            <a:r>
              <a:rPr lang="en-US" dirty="0" smtClean="0"/>
              <a:t>All </a:t>
            </a:r>
            <a:r>
              <a:rPr lang="en-US" dirty="0"/>
              <a:t>this money will also be used to hire experienced trainers for school. </a:t>
            </a:r>
            <a:endParaRPr lang="en-US" dirty="0" smtClean="0"/>
          </a:p>
          <a:p>
            <a:r>
              <a:rPr lang="en-US" dirty="0" smtClean="0"/>
              <a:t>Also</a:t>
            </a:r>
            <a:r>
              <a:rPr lang="en-US" dirty="0"/>
              <a:t>, the company will need a sum of about fifty thousand </a:t>
            </a:r>
            <a:r>
              <a:rPr lang="en-US" dirty="0" smtClean="0"/>
              <a:t>dollars ($ 50,000) </a:t>
            </a:r>
            <a:r>
              <a:rPr lang="en-US" dirty="0"/>
              <a:t>to pay for the monthly rent as well as to the monthly salary for the trainers.</a:t>
            </a:r>
          </a:p>
        </p:txBody>
      </p:sp>
    </p:spTree>
    <p:extLst>
      <p:ext uri="{BB962C8B-B14F-4D97-AF65-F5344CB8AC3E}">
        <p14:creationId xmlns:p14="http://schemas.microsoft.com/office/powerpoint/2010/main" val="3811120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Organization Structure of the Driving School</a:t>
            </a:r>
          </a:p>
        </p:txBody>
      </p:sp>
      <p:sp>
        <p:nvSpPr>
          <p:cNvPr id="3" name="Content Placeholder 2"/>
          <p:cNvSpPr>
            <a:spLocks noGrp="1"/>
          </p:cNvSpPr>
          <p:nvPr>
            <p:ph idx="1"/>
          </p:nvPr>
        </p:nvSpPr>
        <p:spPr>
          <a:xfrm>
            <a:off x="322118" y="1828800"/>
            <a:ext cx="9507682" cy="4800599"/>
          </a:xfrm>
        </p:spPr>
        <p:txBody>
          <a:bodyPr/>
          <a:lstStyle/>
          <a:p>
            <a:r>
              <a:rPr lang="en-US" dirty="0"/>
              <a:t>The AAA will have one of the great management staffs that will provide a comprehensive direction for the operation of the driving school day to day management. </a:t>
            </a:r>
            <a:endParaRPr lang="en-US" dirty="0" smtClean="0"/>
          </a:p>
          <a:p>
            <a:r>
              <a:rPr lang="en-US" dirty="0" smtClean="0"/>
              <a:t>This </a:t>
            </a:r>
            <a:r>
              <a:rPr lang="en-US" dirty="0"/>
              <a:t>will include the president, the general manager, the marketing executives, the company controller and at least some few people responsible for the education planning and </a:t>
            </a:r>
            <a:r>
              <a:rPr lang="en-US" dirty="0" smtClean="0"/>
              <a:t>coordination. </a:t>
            </a:r>
          </a:p>
          <a:p>
            <a:r>
              <a:rPr lang="en-US" dirty="0" smtClean="0"/>
              <a:t>The </a:t>
            </a:r>
            <a:r>
              <a:rPr lang="en-US" dirty="0"/>
              <a:t>shareholders will also be </a:t>
            </a:r>
            <a:r>
              <a:rPr lang="en-US" dirty="0" smtClean="0"/>
              <a:t>involved in </a:t>
            </a:r>
            <a:r>
              <a:rPr lang="en-US" dirty="0"/>
              <a:t>strategic planning.  </a:t>
            </a:r>
            <a:endParaRPr lang="en-US" dirty="0" smtClean="0"/>
          </a:p>
          <a:p>
            <a:r>
              <a:rPr lang="en-US" dirty="0" smtClean="0"/>
              <a:t>The </a:t>
            </a:r>
            <a:r>
              <a:rPr lang="en-US" dirty="0"/>
              <a:t>function of the company will be </a:t>
            </a:r>
            <a:r>
              <a:rPr lang="en-US" dirty="0" smtClean="0"/>
              <a:t>in the form </a:t>
            </a:r>
            <a:r>
              <a:rPr lang="en-US" dirty="0"/>
              <a:t>of the hierarchical structure with every manager being the head of each department or section and will be answerable to the strategic managers.</a:t>
            </a:r>
          </a:p>
        </p:txBody>
      </p:sp>
    </p:spTree>
    <p:extLst>
      <p:ext uri="{BB962C8B-B14F-4D97-AF65-F5344CB8AC3E}">
        <p14:creationId xmlns:p14="http://schemas.microsoft.com/office/powerpoint/2010/main" val="1484016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9427"/>
          </a:xfrm>
        </p:spPr>
        <p:txBody>
          <a:bodyPr/>
          <a:lstStyle/>
          <a:p>
            <a:pPr algn="ctr"/>
            <a:r>
              <a:rPr lang="en-US" dirty="0"/>
              <a:t>Milestone and Deadlines</a:t>
            </a:r>
          </a:p>
        </p:txBody>
      </p:sp>
      <p:sp>
        <p:nvSpPr>
          <p:cNvPr id="3" name="Content Placeholder 2"/>
          <p:cNvSpPr>
            <a:spLocks noGrp="1"/>
          </p:cNvSpPr>
          <p:nvPr>
            <p:ph idx="1"/>
          </p:nvPr>
        </p:nvSpPr>
        <p:spPr>
          <a:xfrm>
            <a:off x="677334" y="1496292"/>
            <a:ext cx="8596668" cy="4977244"/>
          </a:xfrm>
        </p:spPr>
        <p:txBody>
          <a:bodyPr/>
          <a:lstStyle/>
          <a:p>
            <a:r>
              <a:rPr lang="en-US" dirty="0"/>
              <a:t>The planning of the budgets and the steps needed for the starting of the organization will be done within one month. </a:t>
            </a:r>
            <a:endParaRPr lang="en-US" dirty="0" smtClean="0"/>
          </a:p>
          <a:p>
            <a:r>
              <a:rPr lang="en-US" dirty="0" smtClean="0"/>
              <a:t>All </a:t>
            </a:r>
            <a:r>
              <a:rPr lang="en-US" dirty="0"/>
              <a:t>the budget will be done and the estimated budget presented before the </a:t>
            </a:r>
            <a:r>
              <a:rPr lang="en-US" dirty="0" smtClean="0"/>
              <a:t>committee and all the sources of money </a:t>
            </a:r>
            <a:r>
              <a:rPr lang="en-US" dirty="0"/>
              <a:t>will be made available </a:t>
            </a:r>
            <a:r>
              <a:rPr lang="en-US" dirty="0" smtClean="0"/>
              <a:t>within </a:t>
            </a:r>
            <a:r>
              <a:rPr lang="en-US" dirty="0"/>
              <a:t>the month. </a:t>
            </a:r>
            <a:endParaRPr lang="en-US" dirty="0" smtClean="0"/>
          </a:p>
          <a:p>
            <a:r>
              <a:rPr lang="en-US" dirty="0" smtClean="0"/>
              <a:t>All </a:t>
            </a:r>
            <a:r>
              <a:rPr lang="en-US" dirty="0"/>
              <a:t>the legal documents </a:t>
            </a:r>
            <a:r>
              <a:rPr lang="en-US" dirty="0" smtClean="0"/>
              <a:t>will </a:t>
            </a:r>
            <a:r>
              <a:rPr lang="en-US" dirty="0"/>
              <a:t>be acquired before </a:t>
            </a:r>
            <a:r>
              <a:rPr lang="en-US" dirty="0" smtClean="0"/>
              <a:t>the beginning of the </a:t>
            </a:r>
            <a:r>
              <a:rPr lang="en-US" dirty="0"/>
              <a:t>implementation </a:t>
            </a:r>
            <a:r>
              <a:rPr lang="en-US" dirty="0" smtClean="0"/>
              <a:t>stage. </a:t>
            </a:r>
          </a:p>
          <a:p>
            <a:r>
              <a:rPr lang="en-US" dirty="0" smtClean="0"/>
              <a:t>The </a:t>
            </a:r>
            <a:r>
              <a:rPr lang="en-US" dirty="0"/>
              <a:t>implementation will be done for two months where all the building will be </a:t>
            </a:r>
            <a:r>
              <a:rPr lang="en-US" dirty="0" smtClean="0"/>
              <a:t>rented </a:t>
            </a:r>
            <a:r>
              <a:rPr lang="en-US" dirty="0"/>
              <a:t>as well as purchasing of all the materials that are </a:t>
            </a:r>
            <a:r>
              <a:rPr lang="en-US" dirty="0" smtClean="0"/>
              <a:t>needed. </a:t>
            </a:r>
          </a:p>
          <a:p>
            <a:r>
              <a:rPr lang="en-US" dirty="0" smtClean="0"/>
              <a:t>At </a:t>
            </a:r>
            <a:r>
              <a:rPr lang="en-US" dirty="0"/>
              <a:t>the end of the three months, the company will launch its operation in the </a:t>
            </a:r>
            <a:r>
              <a:rPr lang="en-US" dirty="0" smtClean="0"/>
              <a:t>country to start </a:t>
            </a:r>
            <a:r>
              <a:rPr lang="en-US" dirty="0"/>
              <a:t>its business. </a:t>
            </a:r>
            <a:endParaRPr lang="en-US" dirty="0" smtClean="0"/>
          </a:p>
          <a:p>
            <a:r>
              <a:rPr lang="en-US" dirty="0" smtClean="0"/>
              <a:t>The </a:t>
            </a:r>
            <a:r>
              <a:rPr lang="en-US" dirty="0"/>
              <a:t>strategic executives will be meeting once in a quarter of the years while managers will meet ones in a month for doing reviews.</a:t>
            </a:r>
          </a:p>
        </p:txBody>
      </p:sp>
    </p:spTree>
    <p:extLst>
      <p:ext uri="{BB962C8B-B14F-4D97-AF65-F5344CB8AC3E}">
        <p14:creationId xmlns:p14="http://schemas.microsoft.com/office/powerpoint/2010/main" val="1897677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2900"/>
            <a:ext cx="8596668" cy="841664"/>
          </a:xfrm>
        </p:spPr>
        <p:txBody>
          <a:bodyPr/>
          <a:lstStyle/>
          <a:p>
            <a:pPr algn="ctr"/>
            <a:r>
              <a:rPr lang="en-US" dirty="0"/>
              <a:t>Marketing Strategies</a:t>
            </a:r>
          </a:p>
        </p:txBody>
      </p:sp>
      <p:sp>
        <p:nvSpPr>
          <p:cNvPr id="3" name="Content Placeholder 2"/>
          <p:cNvSpPr>
            <a:spLocks noGrp="1"/>
          </p:cNvSpPr>
          <p:nvPr>
            <p:ph idx="1"/>
          </p:nvPr>
        </p:nvSpPr>
        <p:spPr>
          <a:xfrm>
            <a:off x="259773" y="1444336"/>
            <a:ext cx="9673936" cy="5133109"/>
          </a:xfrm>
        </p:spPr>
        <p:txBody>
          <a:bodyPr/>
          <a:lstStyle/>
          <a:p>
            <a:r>
              <a:rPr lang="en-US" dirty="0" smtClean="0"/>
              <a:t>AAA driving school will develop a market </a:t>
            </a:r>
            <a:r>
              <a:rPr lang="en-US" dirty="0"/>
              <a:t>plan for the business venture that will incorporate all the marketing elements such as service features, location, promotional, and pricing strategies</a:t>
            </a:r>
            <a:r>
              <a:rPr lang="en-US" dirty="0" smtClean="0"/>
              <a:t>.</a:t>
            </a:r>
          </a:p>
          <a:p>
            <a:pPr marL="0" indent="0" algn="ctr">
              <a:buNone/>
            </a:pPr>
            <a:r>
              <a:rPr lang="en-US" dirty="0" smtClean="0"/>
              <a:t>The service</a:t>
            </a:r>
          </a:p>
          <a:p>
            <a:pPr>
              <a:buFont typeface="Wingdings" panose="05000000000000000000" pitchFamily="2" charset="2"/>
              <a:buChar char="q"/>
            </a:pPr>
            <a:r>
              <a:rPr lang="en-US" dirty="0" smtClean="0"/>
              <a:t>The </a:t>
            </a:r>
            <a:r>
              <a:rPr lang="en-US" dirty="0"/>
              <a:t>driving instructors will be women to depict that the business is breaking away from the perceptions of male dominance</a:t>
            </a:r>
            <a:r>
              <a:rPr lang="en-US" dirty="0" smtClean="0"/>
              <a:t>.</a:t>
            </a:r>
          </a:p>
          <a:p>
            <a:pPr>
              <a:buFont typeface="Wingdings" panose="05000000000000000000" pitchFamily="2" charset="2"/>
              <a:buChar char="q"/>
            </a:pPr>
            <a:r>
              <a:rPr lang="en-US" dirty="0"/>
              <a:t>In this regard, the business is aiming at attracting necessary attention that will be the driving force for sustainable </a:t>
            </a:r>
            <a:r>
              <a:rPr lang="en-US" dirty="0" smtClean="0"/>
              <a:t>profitability.</a:t>
            </a:r>
          </a:p>
          <a:p>
            <a:pPr>
              <a:buFont typeface="Wingdings" panose="05000000000000000000" pitchFamily="2" charset="2"/>
              <a:buChar char="q"/>
            </a:pPr>
            <a:r>
              <a:rPr lang="en-US" dirty="0"/>
              <a:t>Uniqueness will be among key success factors of the business since it will be a selling point in a lucrative market. </a:t>
            </a:r>
            <a:endParaRPr lang="en-US" dirty="0" smtClean="0"/>
          </a:p>
          <a:p>
            <a:pPr>
              <a:buFont typeface="Wingdings" panose="05000000000000000000" pitchFamily="2" charset="2"/>
              <a:buChar char="q"/>
            </a:pPr>
            <a:r>
              <a:rPr lang="en-US" dirty="0"/>
              <a:t>The service is unique </a:t>
            </a:r>
            <a:r>
              <a:rPr lang="en-US" dirty="0" smtClean="0"/>
              <a:t>because it is </a:t>
            </a:r>
            <a:r>
              <a:rPr lang="en-US" dirty="0"/>
              <a:t>specifically for women that have been left behind in the public demand since time </a:t>
            </a:r>
            <a:r>
              <a:rPr lang="en-US" dirty="0" smtClean="0"/>
              <a:t>immemorial.  </a:t>
            </a:r>
            <a:endParaRPr lang="en-US" dirty="0"/>
          </a:p>
        </p:txBody>
      </p:sp>
    </p:spTree>
    <p:extLst>
      <p:ext uri="{BB962C8B-B14F-4D97-AF65-F5344CB8AC3E}">
        <p14:creationId xmlns:p14="http://schemas.microsoft.com/office/powerpoint/2010/main" val="1864912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1609"/>
          </a:xfrm>
        </p:spPr>
        <p:txBody>
          <a:bodyPr/>
          <a:lstStyle/>
          <a:p>
            <a:r>
              <a:rPr lang="en-US" dirty="0" smtClean="0"/>
              <a:t>Cont.…</a:t>
            </a:r>
            <a:endParaRPr lang="en-US" dirty="0"/>
          </a:p>
        </p:txBody>
      </p:sp>
      <p:sp>
        <p:nvSpPr>
          <p:cNvPr id="3" name="Content Placeholder 2"/>
          <p:cNvSpPr>
            <a:spLocks noGrp="1"/>
          </p:cNvSpPr>
          <p:nvPr>
            <p:ph idx="1"/>
          </p:nvPr>
        </p:nvSpPr>
        <p:spPr>
          <a:xfrm>
            <a:off x="311727" y="1548245"/>
            <a:ext cx="9528464" cy="4852555"/>
          </a:xfrm>
        </p:spPr>
        <p:txBody>
          <a:bodyPr/>
          <a:lstStyle/>
          <a:p>
            <a:pPr marL="0" indent="0" algn="ctr">
              <a:buNone/>
            </a:pPr>
            <a:r>
              <a:rPr lang="en-US" dirty="0" smtClean="0"/>
              <a:t>Location Strategies</a:t>
            </a:r>
          </a:p>
          <a:p>
            <a:pPr>
              <a:buFont typeface="Wingdings" panose="05000000000000000000" pitchFamily="2" charset="2"/>
              <a:buChar char="q"/>
            </a:pPr>
            <a:r>
              <a:rPr lang="en-US" dirty="0"/>
              <a:t>The idea will be presented to the students at Nourah </a:t>
            </a:r>
            <a:r>
              <a:rPr lang="en-US" dirty="0" err="1"/>
              <a:t>bint</a:t>
            </a:r>
            <a:r>
              <a:rPr lang="en-US" dirty="0"/>
              <a:t> </a:t>
            </a:r>
            <a:r>
              <a:rPr lang="en-US" dirty="0" err="1"/>
              <a:t>Abdularam</a:t>
            </a:r>
            <a:r>
              <a:rPr lang="en-US" dirty="0"/>
              <a:t> University at the assembly hall where potential customers will be enlightened on the need to take driving lessons</a:t>
            </a:r>
            <a:r>
              <a:rPr lang="en-US" dirty="0" smtClean="0"/>
              <a:t>.</a:t>
            </a:r>
          </a:p>
          <a:p>
            <a:pPr>
              <a:buFont typeface="Wingdings" panose="05000000000000000000" pitchFamily="2" charset="2"/>
              <a:buChar char="q"/>
            </a:pPr>
            <a:r>
              <a:rPr lang="en-US" dirty="0"/>
              <a:t>I will engage the students in an open forum where I will address all their concerns about the driving </a:t>
            </a:r>
            <a:r>
              <a:rPr lang="en-US" dirty="0" smtClean="0"/>
              <a:t>lessons.</a:t>
            </a:r>
          </a:p>
          <a:p>
            <a:pPr>
              <a:buFont typeface="Wingdings" panose="05000000000000000000" pitchFamily="2" charset="2"/>
              <a:buChar char="q"/>
            </a:pPr>
            <a:r>
              <a:rPr lang="en-US" dirty="0"/>
              <a:t>Most importantly, the students will be given a chance to drive in the posh cars within the campus to give them a glimpse of the experience of enrolling with the driving school</a:t>
            </a:r>
            <a:r>
              <a:rPr lang="en-US" dirty="0" smtClean="0"/>
              <a:t>.</a:t>
            </a:r>
          </a:p>
          <a:p>
            <a:pPr>
              <a:buFont typeface="Wingdings" panose="05000000000000000000" pitchFamily="2" charset="2"/>
              <a:buChar char="q"/>
            </a:pPr>
            <a:r>
              <a:rPr lang="en-US" dirty="0"/>
              <a:t>The basis of the presentation will be to provide as much knowledge as possible about the driving </a:t>
            </a:r>
            <a:r>
              <a:rPr lang="en-US" dirty="0" smtClean="0"/>
              <a:t>school. </a:t>
            </a:r>
            <a:endParaRPr lang="en-US" dirty="0"/>
          </a:p>
        </p:txBody>
      </p:sp>
    </p:spTree>
    <p:extLst>
      <p:ext uri="{BB962C8B-B14F-4D97-AF65-F5344CB8AC3E}">
        <p14:creationId xmlns:p14="http://schemas.microsoft.com/office/powerpoint/2010/main" val="3876652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r>
              <a:rPr lang="en-US" dirty="0" smtClean="0"/>
              <a:t>Cont.…</a:t>
            </a:r>
            <a:endParaRPr lang="en-US" dirty="0"/>
          </a:p>
        </p:txBody>
      </p:sp>
      <p:sp>
        <p:nvSpPr>
          <p:cNvPr id="3" name="Content Placeholder 2"/>
          <p:cNvSpPr>
            <a:spLocks noGrp="1"/>
          </p:cNvSpPr>
          <p:nvPr>
            <p:ph idx="1"/>
          </p:nvPr>
        </p:nvSpPr>
        <p:spPr>
          <a:xfrm>
            <a:off x="254000" y="1371601"/>
            <a:ext cx="10045700" cy="4669762"/>
          </a:xfrm>
        </p:spPr>
        <p:txBody>
          <a:bodyPr/>
          <a:lstStyle/>
          <a:p>
            <a:pPr marL="0" indent="0" algn="ctr">
              <a:buNone/>
            </a:pPr>
            <a:r>
              <a:rPr lang="en-US" dirty="0" smtClean="0"/>
              <a:t>Promotional Strategy</a:t>
            </a:r>
          </a:p>
          <a:p>
            <a:pPr>
              <a:buFont typeface="Wingdings" panose="05000000000000000000" pitchFamily="2" charset="2"/>
              <a:buChar char="q"/>
            </a:pPr>
            <a:r>
              <a:rPr lang="en-US" dirty="0"/>
              <a:t>The core of the market segment of the business </a:t>
            </a:r>
            <a:r>
              <a:rPr lang="en-US" dirty="0" smtClean="0"/>
              <a:t>is to begin with </a:t>
            </a:r>
            <a:r>
              <a:rPr lang="en-US" dirty="0"/>
              <a:t>female students within the university and other academic </a:t>
            </a:r>
            <a:r>
              <a:rPr lang="en-US" dirty="0" smtClean="0"/>
              <a:t>institutions </a:t>
            </a:r>
            <a:r>
              <a:rPr lang="en-US" dirty="0"/>
              <a:t>in the </a:t>
            </a:r>
            <a:r>
              <a:rPr lang="en-US" dirty="0" smtClean="0"/>
              <a:t>country.</a:t>
            </a:r>
          </a:p>
          <a:p>
            <a:pPr>
              <a:buFont typeface="Wingdings" panose="05000000000000000000" pitchFamily="2" charset="2"/>
              <a:buChar char="q"/>
            </a:pPr>
            <a:r>
              <a:rPr lang="en-US" dirty="0" smtClean="0"/>
              <a:t>AAA driving school will also incorporate </a:t>
            </a:r>
            <a:r>
              <a:rPr lang="en-US" dirty="0"/>
              <a:t>services into institutional programs so that interested students can sign up</a:t>
            </a:r>
            <a:r>
              <a:rPr lang="en-US" dirty="0" smtClean="0"/>
              <a:t>.</a:t>
            </a:r>
          </a:p>
          <a:p>
            <a:pPr>
              <a:buFont typeface="Wingdings" panose="05000000000000000000" pitchFamily="2" charset="2"/>
              <a:buChar char="q"/>
            </a:pPr>
            <a:r>
              <a:rPr lang="en-US" dirty="0" smtClean="0"/>
              <a:t>The business also aims </a:t>
            </a:r>
            <a:r>
              <a:rPr lang="en-US" dirty="0"/>
              <a:t>at putting advertisements in newspapers, magazines, radios, and television. </a:t>
            </a:r>
            <a:endParaRPr lang="en-US" dirty="0" smtClean="0"/>
          </a:p>
          <a:p>
            <a:pPr>
              <a:buFont typeface="Wingdings" panose="05000000000000000000" pitchFamily="2" charset="2"/>
              <a:buChar char="q"/>
            </a:pPr>
            <a:r>
              <a:rPr lang="en-US" dirty="0" smtClean="0"/>
              <a:t>The </a:t>
            </a:r>
            <a:r>
              <a:rPr lang="en-US" dirty="0"/>
              <a:t>advertisements will focus on female and car dealership programs to reach our target audience</a:t>
            </a:r>
            <a:r>
              <a:rPr lang="en-US" dirty="0" smtClean="0"/>
              <a:t>.</a:t>
            </a:r>
          </a:p>
          <a:p>
            <a:pPr>
              <a:buFont typeface="Wingdings" panose="05000000000000000000" pitchFamily="2" charset="2"/>
              <a:buChar char="q"/>
            </a:pPr>
            <a:r>
              <a:rPr lang="en-US" dirty="0"/>
              <a:t>Brand building will be the business' main focus in these promotions since it will be presenting itself as not as another small business that has joined the driving school bandwagon, but a female-centered </a:t>
            </a:r>
            <a:r>
              <a:rPr lang="en-US" dirty="0" smtClean="0"/>
              <a:t>venture. </a:t>
            </a: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945302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r>
              <a:rPr lang="en-US" dirty="0" smtClean="0"/>
              <a:t>Cont.…</a:t>
            </a:r>
            <a:endParaRPr lang="en-US" dirty="0"/>
          </a:p>
        </p:txBody>
      </p:sp>
      <p:sp>
        <p:nvSpPr>
          <p:cNvPr id="3" name="Content Placeholder 2"/>
          <p:cNvSpPr>
            <a:spLocks noGrp="1"/>
          </p:cNvSpPr>
          <p:nvPr>
            <p:ph idx="1"/>
          </p:nvPr>
        </p:nvSpPr>
        <p:spPr>
          <a:xfrm>
            <a:off x="381000" y="1371601"/>
            <a:ext cx="9880600" cy="4669762"/>
          </a:xfrm>
        </p:spPr>
        <p:txBody>
          <a:bodyPr/>
          <a:lstStyle/>
          <a:p>
            <a:pPr marL="0" indent="0" algn="ctr">
              <a:buNone/>
            </a:pPr>
            <a:r>
              <a:rPr lang="en-US" dirty="0" smtClean="0"/>
              <a:t>Pricing Strategy</a:t>
            </a:r>
          </a:p>
          <a:p>
            <a:endParaRPr lang="en-US" dirty="0"/>
          </a:p>
          <a:p>
            <a:r>
              <a:rPr lang="en-US" dirty="0" smtClean="0"/>
              <a:t>The </a:t>
            </a:r>
            <a:r>
              <a:rPr lang="en-US" dirty="0"/>
              <a:t>pricing strategies for the business will be based on the total costs used to provide driving lessons to the students to arrive to the net </a:t>
            </a:r>
            <a:r>
              <a:rPr lang="en-US" dirty="0" smtClean="0"/>
              <a:t>profit.</a:t>
            </a:r>
          </a:p>
          <a:p>
            <a:r>
              <a:rPr lang="en-US" dirty="0"/>
              <a:t>I</a:t>
            </a:r>
            <a:r>
              <a:rPr lang="en-US" dirty="0" smtClean="0"/>
              <a:t>t </a:t>
            </a:r>
            <a:r>
              <a:rPr lang="en-US" dirty="0"/>
              <a:t>will provide relatively low prices as compared to its competitors since it is aiming at drawing attention away from existing businesses and create loyalty to its brand</a:t>
            </a:r>
            <a:r>
              <a:rPr lang="en-US" dirty="0" smtClean="0"/>
              <a:t>.</a:t>
            </a:r>
          </a:p>
          <a:p>
            <a:r>
              <a:rPr lang="en-US" dirty="0"/>
              <a:t>the business will use premium pricing mechanisms in the long-term that entails setting the costs of its services higher than the competitors due to its </a:t>
            </a:r>
            <a:r>
              <a:rPr lang="en-US" dirty="0" smtClean="0"/>
              <a:t>uniqueness.</a:t>
            </a:r>
          </a:p>
          <a:p>
            <a:r>
              <a:rPr lang="en-US" dirty="0" smtClean="0"/>
              <a:t>In </a:t>
            </a:r>
            <a:r>
              <a:rPr lang="en-US" dirty="0"/>
              <a:t>addition to premium pricing, the business aims at using psychological price methodology that will encourage potential customers for its driving lessons based on emotional </a:t>
            </a:r>
            <a:r>
              <a:rPr lang="en-US" dirty="0" smtClean="0"/>
              <a:t>impulses.  </a:t>
            </a:r>
            <a:endParaRPr lang="en-US" dirty="0"/>
          </a:p>
        </p:txBody>
      </p:sp>
    </p:spTree>
    <p:extLst>
      <p:ext uri="{BB962C8B-B14F-4D97-AF65-F5344CB8AC3E}">
        <p14:creationId xmlns:p14="http://schemas.microsoft.com/office/powerpoint/2010/main" val="2318737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1200"/>
          </a:xfrm>
        </p:spPr>
        <p:txBody>
          <a:bodyPr/>
          <a:lstStyle/>
          <a:p>
            <a:pPr algn="ctr"/>
            <a:r>
              <a:rPr lang="en-US" dirty="0"/>
              <a:t>SWOT Analysis </a:t>
            </a:r>
          </a:p>
        </p:txBody>
      </p:sp>
      <p:sp>
        <p:nvSpPr>
          <p:cNvPr id="3" name="Content Placeholder 2"/>
          <p:cNvSpPr>
            <a:spLocks noGrp="1"/>
          </p:cNvSpPr>
          <p:nvPr>
            <p:ph idx="1"/>
          </p:nvPr>
        </p:nvSpPr>
        <p:spPr>
          <a:xfrm>
            <a:off x="279400" y="1435100"/>
            <a:ext cx="10083800" cy="4864099"/>
          </a:xfrm>
        </p:spPr>
        <p:txBody>
          <a:bodyPr/>
          <a:lstStyle/>
          <a:p>
            <a:pPr marL="0" indent="0" algn="ctr">
              <a:buNone/>
            </a:pPr>
            <a:endParaRPr lang="en-US" dirty="0" smtClean="0"/>
          </a:p>
          <a:p>
            <a:pPr marL="0" indent="0" algn="ctr">
              <a:buNone/>
            </a:pPr>
            <a:r>
              <a:rPr lang="en-US" dirty="0" smtClean="0"/>
              <a:t>Strengths</a:t>
            </a:r>
          </a:p>
          <a:p>
            <a:r>
              <a:rPr lang="en-US" dirty="0"/>
              <a:t>The </a:t>
            </a:r>
            <a:r>
              <a:rPr lang="en-US" dirty="0" smtClean="0"/>
              <a:t>business is boosted by </a:t>
            </a:r>
            <a:r>
              <a:rPr lang="en-US" dirty="0"/>
              <a:t>professional female driving instructors that are highly qualified and have adequate experience to make the students the best drivers in the </a:t>
            </a:r>
            <a:r>
              <a:rPr lang="en-US" dirty="0" smtClean="0"/>
              <a:t>country.</a:t>
            </a:r>
          </a:p>
          <a:p>
            <a:r>
              <a:rPr lang="en-US" dirty="0" smtClean="0"/>
              <a:t>The business takes </a:t>
            </a:r>
            <a:r>
              <a:rPr lang="en-US" dirty="0"/>
              <a:t>advantage of </a:t>
            </a:r>
            <a:r>
              <a:rPr lang="en-US" dirty="0" smtClean="0"/>
              <a:t>the </a:t>
            </a:r>
            <a:r>
              <a:rPr lang="en-US" dirty="0"/>
              <a:t>strong leadership to </a:t>
            </a:r>
            <a:r>
              <a:rPr lang="en-US" dirty="0" smtClean="0"/>
              <a:t>channel </a:t>
            </a:r>
            <a:r>
              <a:rPr lang="en-US" dirty="0"/>
              <a:t>enthusiasm for </a:t>
            </a:r>
            <a:r>
              <a:rPr lang="en-US" dirty="0" smtClean="0"/>
              <a:t>success of the employees to </a:t>
            </a:r>
            <a:r>
              <a:rPr lang="en-US" dirty="0"/>
              <a:t>encourage teamwork among the staff to increase the productivity of the driving school</a:t>
            </a:r>
            <a:r>
              <a:rPr lang="en-US" dirty="0" smtClean="0"/>
              <a:t>.</a:t>
            </a:r>
          </a:p>
          <a:p>
            <a:r>
              <a:rPr lang="en-US" dirty="0"/>
              <a:t>Also, I will motivate the workers consistently by providing them with incentives such as promotions, leaves, and salary increments. </a:t>
            </a:r>
            <a:endParaRPr lang="en-US" dirty="0" smtClean="0"/>
          </a:p>
          <a:p>
            <a:r>
              <a:rPr lang="en-US" dirty="0" smtClean="0"/>
              <a:t>Creation </a:t>
            </a:r>
            <a:r>
              <a:rPr lang="en-US" dirty="0"/>
              <a:t>of a pleasant working environment that helps me foster interpersonal relationships is my main objective as a leader. </a:t>
            </a:r>
            <a:endParaRPr lang="en-US" dirty="0" smtClean="0"/>
          </a:p>
          <a:p>
            <a:pPr marL="0" indent="0" algn="ctr">
              <a:buNone/>
            </a:pPr>
            <a:endParaRPr lang="en-US" dirty="0"/>
          </a:p>
        </p:txBody>
      </p:sp>
    </p:spTree>
    <p:extLst>
      <p:ext uri="{BB962C8B-B14F-4D97-AF65-F5344CB8AC3E}">
        <p14:creationId xmlns:p14="http://schemas.microsoft.com/office/powerpoint/2010/main" val="460898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12800"/>
          </a:xfrm>
        </p:spPr>
        <p:txBody>
          <a:bodyPr/>
          <a:lstStyle/>
          <a:p>
            <a:r>
              <a:rPr lang="en-US" dirty="0" smtClean="0"/>
              <a:t>Cont..</a:t>
            </a:r>
            <a:endParaRPr lang="en-US" dirty="0"/>
          </a:p>
        </p:txBody>
      </p:sp>
      <p:sp>
        <p:nvSpPr>
          <p:cNvPr id="3" name="Content Placeholder 2"/>
          <p:cNvSpPr>
            <a:spLocks noGrp="1"/>
          </p:cNvSpPr>
          <p:nvPr>
            <p:ph idx="1"/>
          </p:nvPr>
        </p:nvSpPr>
        <p:spPr>
          <a:xfrm>
            <a:off x="342900" y="1651001"/>
            <a:ext cx="9918700" cy="4390362"/>
          </a:xfrm>
        </p:spPr>
        <p:txBody>
          <a:bodyPr/>
          <a:lstStyle/>
          <a:p>
            <a:pPr marL="0" indent="0" algn="ctr">
              <a:buNone/>
            </a:pPr>
            <a:r>
              <a:rPr lang="en-US" dirty="0" smtClean="0"/>
              <a:t>Weaknesses</a:t>
            </a:r>
          </a:p>
          <a:p>
            <a:pPr>
              <a:buFont typeface="Wingdings" panose="05000000000000000000" pitchFamily="2" charset="2"/>
              <a:buChar char="q"/>
            </a:pPr>
            <a:r>
              <a:rPr lang="en-US" dirty="0"/>
              <a:t>The business faces a challenge of entering into deals with some of the academic institutions in the country to incorporate our driving services into their </a:t>
            </a:r>
            <a:r>
              <a:rPr lang="en-US" dirty="0" smtClean="0"/>
              <a:t>programs.</a:t>
            </a:r>
          </a:p>
          <a:p>
            <a:pPr>
              <a:buFont typeface="Wingdings" panose="05000000000000000000" pitchFamily="2" charset="2"/>
              <a:buChar char="q"/>
            </a:pPr>
            <a:r>
              <a:rPr lang="en-US" dirty="0"/>
              <a:t>Another major problem is the resistance from some institutions that have perceptions that the usage of luxury cars for the driving lessons does not resonate with their organizational cultures</a:t>
            </a:r>
            <a:r>
              <a:rPr lang="en-US" dirty="0" smtClean="0"/>
              <a:t>.</a:t>
            </a:r>
          </a:p>
          <a:p>
            <a:pPr>
              <a:buFont typeface="Wingdings" panose="05000000000000000000" pitchFamily="2" charset="2"/>
              <a:buChar char="q"/>
            </a:pPr>
            <a:r>
              <a:rPr lang="en-US" dirty="0"/>
              <a:t>Some are demanding that the lessons be carried out using normal cars to avoid sparking negative prestige among the students</a:t>
            </a:r>
            <a:r>
              <a:rPr lang="en-US" dirty="0" smtClean="0"/>
              <a:t>.</a:t>
            </a:r>
          </a:p>
          <a:p>
            <a:pPr>
              <a:buFont typeface="Wingdings" panose="05000000000000000000" pitchFamily="2" charset="2"/>
              <a:buChar char="q"/>
            </a:pPr>
            <a:r>
              <a:rPr lang="en-US" dirty="0" smtClean="0"/>
              <a:t> </a:t>
            </a:r>
            <a:r>
              <a:rPr lang="en-US" dirty="0"/>
              <a:t>Apart from institutional setbacks, some of the potential customers think that using posh cars for their lessons is as show off since they cannot afford the cars in real life. </a:t>
            </a:r>
            <a:endParaRPr lang="en-US" dirty="0" smtClean="0"/>
          </a:p>
          <a:p>
            <a:pPr>
              <a:buFont typeface="Wingdings" panose="05000000000000000000" pitchFamily="2" charset="2"/>
              <a:buChar char="q"/>
            </a:pPr>
            <a:r>
              <a:rPr lang="en-US" dirty="0" smtClean="0"/>
              <a:t>Instead</a:t>
            </a:r>
            <a:r>
              <a:rPr lang="en-US" dirty="0"/>
              <a:t>, they prefer using normal vehicles used in ordinary driving schools.</a:t>
            </a:r>
          </a:p>
          <a:p>
            <a:pPr marL="0" indent="0" algn="ctr">
              <a:buNone/>
            </a:pPr>
            <a:r>
              <a:rPr lang="en-US" dirty="0" smtClean="0"/>
              <a:t> </a:t>
            </a:r>
            <a:endParaRPr lang="en-US" dirty="0"/>
          </a:p>
        </p:txBody>
      </p:sp>
    </p:spTree>
    <p:extLst>
      <p:ext uri="{BB962C8B-B14F-4D97-AF65-F5344CB8AC3E}">
        <p14:creationId xmlns:p14="http://schemas.microsoft.com/office/powerpoint/2010/main" val="269172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0100"/>
          </a:xfrm>
        </p:spPr>
        <p:txBody>
          <a:bodyPr/>
          <a:lstStyle/>
          <a:p>
            <a:r>
              <a:rPr lang="en-US" dirty="0" smtClean="0"/>
              <a:t>Cont.…</a:t>
            </a:r>
            <a:endParaRPr lang="en-US" dirty="0"/>
          </a:p>
        </p:txBody>
      </p:sp>
      <p:sp>
        <p:nvSpPr>
          <p:cNvPr id="3" name="Content Placeholder 2"/>
          <p:cNvSpPr>
            <a:spLocks noGrp="1"/>
          </p:cNvSpPr>
          <p:nvPr>
            <p:ph idx="1"/>
          </p:nvPr>
        </p:nvSpPr>
        <p:spPr>
          <a:xfrm>
            <a:off x="457200" y="1409701"/>
            <a:ext cx="9525000" cy="4631662"/>
          </a:xfrm>
        </p:spPr>
        <p:txBody>
          <a:bodyPr/>
          <a:lstStyle/>
          <a:p>
            <a:pPr marL="0" indent="0" algn="ctr">
              <a:buNone/>
            </a:pPr>
            <a:r>
              <a:rPr lang="en-US" dirty="0" smtClean="0"/>
              <a:t>Opportunities</a:t>
            </a:r>
          </a:p>
          <a:p>
            <a:r>
              <a:rPr lang="en-US" dirty="0"/>
              <a:t>The political environment in the country is favorable to a female driving school after King Salman decreed that uplifted the ban deterring women from being behind the wheels. </a:t>
            </a:r>
            <a:endParaRPr lang="en-US" dirty="0" smtClean="0"/>
          </a:p>
          <a:p>
            <a:r>
              <a:rPr lang="en-US" dirty="0" smtClean="0"/>
              <a:t>In </a:t>
            </a:r>
            <a:r>
              <a:rPr lang="en-US" dirty="0"/>
              <a:t>light with the uplift, Princess Nourah University, together with other four universities, has put plans in place to establish female driving </a:t>
            </a:r>
            <a:r>
              <a:rPr lang="en-US" dirty="0" smtClean="0"/>
              <a:t>schools. </a:t>
            </a:r>
          </a:p>
          <a:p>
            <a:r>
              <a:rPr lang="en-US" dirty="0" smtClean="0"/>
              <a:t>The </a:t>
            </a:r>
            <a:r>
              <a:rPr lang="en-US" dirty="0"/>
              <a:t>policy change aims at increasing the participation of women in the labor market</a:t>
            </a:r>
            <a:r>
              <a:rPr lang="en-US" dirty="0" smtClean="0"/>
              <a:t>.</a:t>
            </a:r>
          </a:p>
          <a:p>
            <a:r>
              <a:rPr lang="en-US" dirty="0"/>
              <a:t>The university has entered into a partnership deal with Emirates Driving Institute that is situated in Dubai; the institute is a well-established </a:t>
            </a:r>
            <a:r>
              <a:rPr lang="en-US" dirty="0" smtClean="0"/>
              <a:t>school. </a:t>
            </a:r>
          </a:p>
          <a:p>
            <a:r>
              <a:rPr lang="en-US" dirty="0" smtClean="0"/>
              <a:t>The </a:t>
            </a:r>
            <a:r>
              <a:rPr lang="en-US" dirty="0"/>
              <a:t>partnership will enable the business to reduce operational costs since it will be able to outsource resources and professionals.  </a:t>
            </a:r>
          </a:p>
        </p:txBody>
      </p:sp>
    </p:spTree>
    <p:extLst>
      <p:ext uri="{BB962C8B-B14F-4D97-AF65-F5344CB8AC3E}">
        <p14:creationId xmlns:p14="http://schemas.microsoft.com/office/powerpoint/2010/main" val="3027404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1200"/>
          </a:xfrm>
        </p:spPr>
        <p:txBody>
          <a:bodyPr/>
          <a:lstStyle/>
          <a:p>
            <a:r>
              <a:rPr lang="en-US" dirty="0" smtClean="0"/>
              <a:t>Cont.…</a:t>
            </a:r>
            <a:endParaRPr lang="en-US" dirty="0"/>
          </a:p>
        </p:txBody>
      </p:sp>
      <p:sp>
        <p:nvSpPr>
          <p:cNvPr id="3" name="Content Placeholder 2"/>
          <p:cNvSpPr>
            <a:spLocks noGrp="1"/>
          </p:cNvSpPr>
          <p:nvPr>
            <p:ph idx="1"/>
          </p:nvPr>
        </p:nvSpPr>
        <p:spPr>
          <a:xfrm>
            <a:off x="469900" y="1320801"/>
            <a:ext cx="9613900" cy="4720562"/>
          </a:xfrm>
        </p:spPr>
        <p:txBody>
          <a:bodyPr/>
          <a:lstStyle/>
          <a:p>
            <a:pPr marL="0" indent="0" algn="ctr">
              <a:buNone/>
            </a:pPr>
            <a:r>
              <a:rPr lang="en-US" dirty="0" smtClean="0"/>
              <a:t>Threats</a:t>
            </a:r>
          </a:p>
          <a:p>
            <a:r>
              <a:rPr lang="en-US" dirty="0"/>
              <a:t>The business faces challenges of government regulation that imposed so many bureaucratic issues that likely discourage potential customers from signing up in the driving school</a:t>
            </a:r>
            <a:r>
              <a:rPr lang="en-US" dirty="0" smtClean="0"/>
              <a:t>.</a:t>
            </a:r>
          </a:p>
          <a:p>
            <a:r>
              <a:rPr lang="en-US" dirty="0"/>
              <a:t>Also, the applicants must pass a mandatory test provided in Qyadati.com website. Besides, they are required to attend 8-hour theoretical training as well as 12-hour practical trainings before enlisting for police supervision </a:t>
            </a:r>
            <a:r>
              <a:rPr lang="en-US" dirty="0" smtClean="0"/>
              <a:t>examinations.</a:t>
            </a:r>
          </a:p>
          <a:p>
            <a:r>
              <a:rPr lang="en-US" dirty="0"/>
              <a:t> </a:t>
            </a:r>
            <a:r>
              <a:rPr lang="en-US" dirty="0" smtClean="0"/>
              <a:t>The </a:t>
            </a:r>
            <a:r>
              <a:rPr lang="en-US" dirty="0"/>
              <a:t>business faces stiff competition from other universities including Imam Muhamadd ibn Saud University, Abdul Aziz University, Tabuk University, and Taif University</a:t>
            </a:r>
            <a:r>
              <a:rPr lang="en-US" dirty="0" smtClean="0"/>
              <a:t>.</a:t>
            </a:r>
          </a:p>
          <a:p>
            <a:r>
              <a:rPr lang="en-US" dirty="0"/>
              <a:t>The expensive nature of female driving lessons is also a hindrance to potential students</a:t>
            </a:r>
            <a:r>
              <a:rPr lang="en-US" dirty="0" smtClean="0"/>
              <a:t>.  </a:t>
            </a:r>
            <a:endParaRPr lang="en-US" dirty="0"/>
          </a:p>
        </p:txBody>
      </p:sp>
    </p:spTree>
    <p:extLst>
      <p:ext uri="{BB962C8B-B14F-4D97-AF65-F5344CB8AC3E}">
        <p14:creationId xmlns:p14="http://schemas.microsoft.com/office/powerpoint/2010/main" val="155011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1104900"/>
          </a:xfrm>
        </p:spPr>
        <p:txBody>
          <a:bodyPr>
            <a:normAutofit fontScale="90000"/>
          </a:bodyPr>
          <a:lstStyle/>
          <a:p>
            <a:pPr algn="ctr"/>
            <a:r>
              <a:rPr lang="en-US" dirty="0" smtClean="0"/>
              <a:t>Operation and Logistic of the Organization</a:t>
            </a:r>
            <a:endParaRPr lang="en-US" dirty="0"/>
          </a:p>
        </p:txBody>
      </p:sp>
      <p:sp>
        <p:nvSpPr>
          <p:cNvPr id="3" name="Content Placeholder 2"/>
          <p:cNvSpPr>
            <a:spLocks noGrp="1"/>
          </p:cNvSpPr>
          <p:nvPr>
            <p:ph idx="1"/>
          </p:nvPr>
        </p:nvSpPr>
        <p:spPr>
          <a:xfrm>
            <a:off x="406400" y="850900"/>
            <a:ext cx="10236200" cy="5714999"/>
          </a:xfrm>
        </p:spPr>
        <p:txBody>
          <a:bodyPr/>
          <a:lstStyle/>
          <a:p>
            <a:pPr algn="ctr">
              <a:buFont typeface="Wingdings" panose="05000000000000000000" pitchFamily="2" charset="2"/>
              <a:buChar char="q"/>
            </a:pPr>
            <a:r>
              <a:rPr lang="en-US" dirty="0" smtClean="0"/>
              <a:t>Services</a:t>
            </a:r>
          </a:p>
          <a:p>
            <a:r>
              <a:rPr lang="en-US" dirty="0"/>
              <a:t>The driving schools will offer top-notch drive education that comprises both practical and theoretical </a:t>
            </a:r>
            <a:r>
              <a:rPr lang="en-US" dirty="0" smtClean="0"/>
              <a:t>training.</a:t>
            </a:r>
          </a:p>
          <a:p>
            <a:r>
              <a:rPr lang="en-US" dirty="0"/>
              <a:t>The timeline of training will be determined using the business’s management software based on the courses </a:t>
            </a:r>
            <a:r>
              <a:rPr lang="en-US" dirty="0" smtClean="0"/>
              <a:t>available.</a:t>
            </a:r>
          </a:p>
          <a:p>
            <a:r>
              <a:rPr lang="en-US" dirty="0" smtClean="0"/>
              <a:t>The </a:t>
            </a:r>
            <a:r>
              <a:rPr lang="en-US" dirty="0"/>
              <a:t>school will provide practical classes to trainees as part of their educational curriculum. In this regard, the students will be trained on vehicle control, pre-entry checks, vehicle system, driving maneuvers, types of parking, negotiating roundabouts, safety risks, etc</a:t>
            </a:r>
            <a:r>
              <a:rPr lang="en-US" dirty="0" smtClean="0"/>
              <a:t>.</a:t>
            </a:r>
          </a:p>
          <a:p>
            <a:pPr algn="ctr">
              <a:buFont typeface="Wingdings" panose="05000000000000000000" pitchFamily="2" charset="2"/>
              <a:buChar char="q"/>
            </a:pPr>
            <a:r>
              <a:rPr lang="en-US" dirty="0" smtClean="0"/>
              <a:t>Transportation</a:t>
            </a:r>
          </a:p>
          <a:p>
            <a:r>
              <a:rPr lang="en-US" dirty="0"/>
              <a:t>The transportation system for the business will comprise training vehicles as well as staff's and students' buses. </a:t>
            </a:r>
            <a:endParaRPr lang="en-US" dirty="0" smtClean="0"/>
          </a:p>
          <a:p>
            <a:r>
              <a:rPr lang="en-US" dirty="0" smtClean="0"/>
              <a:t>The </a:t>
            </a:r>
            <a:r>
              <a:rPr lang="en-US" dirty="0"/>
              <a:t>training vehicles consist of more than 350 units of posh cars as well as other sophisticated, automatic, and manual transmission brand new cars and trucks</a:t>
            </a:r>
            <a:r>
              <a:rPr lang="en-US" dirty="0" smtClean="0"/>
              <a:t>.</a:t>
            </a:r>
          </a:p>
          <a:p>
            <a:r>
              <a:rPr lang="en-US" dirty="0"/>
              <a:t>The driving school will offer transport for drop off from their respective outlets and pickup to specific training </a:t>
            </a:r>
            <a:r>
              <a:rPr lang="en-US" dirty="0" smtClean="0"/>
              <a:t>centers.  </a:t>
            </a:r>
            <a:endParaRPr lang="en-US" dirty="0"/>
          </a:p>
        </p:txBody>
      </p:sp>
    </p:spTree>
    <p:extLst>
      <p:ext uri="{BB962C8B-B14F-4D97-AF65-F5344CB8AC3E}">
        <p14:creationId xmlns:p14="http://schemas.microsoft.com/office/powerpoint/2010/main" val="2435229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73100"/>
          </a:xfrm>
        </p:spPr>
        <p:txBody>
          <a:bodyPr/>
          <a:lstStyle/>
          <a:p>
            <a:r>
              <a:rPr lang="en-US" dirty="0" smtClean="0"/>
              <a:t>Cont.…</a:t>
            </a:r>
            <a:endParaRPr lang="en-US" dirty="0"/>
          </a:p>
        </p:txBody>
      </p:sp>
      <p:sp>
        <p:nvSpPr>
          <p:cNvPr id="3" name="Content Placeholder 2"/>
          <p:cNvSpPr>
            <a:spLocks noGrp="1"/>
          </p:cNvSpPr>
          <p:nvPr>
            <p:ph idx="1"/>
          </p:nvPr>
        </p:nvSpPr>
        <p:spPr>
          <a:xfrm>
            <a:off x="292100" y="1397001"/>
            <a:ext cx="9652000" cy="4644362"/>
          </a:xfrm>
        </p:spPr>
        <p:txBody>
          <a:bodyPr/>
          <a:lstStyle/>
          <a:p>
            <a:pPr marL="0" indent="0" algn="ctr">
              <a:buNone/>
            </a:pPr>
            <a:r>
              <a:rPr lang="en-US" dirty="0" smtClean="0"/>
              <a:t>Insurance</a:t>
            </a:r>
          </a:p>
          <a:p>
            <a:r>
              <a:rPr lang="en-US" dirty="0"/>
              <a:t>The business will protect its assets (vehicles, buildings, students, and staff) with appropriate coverage to prevent itself from liabilities and accident risks. The vehicles will be insured from physical damage in case of accidents</a:t>
            </a:r>
            <a:r>
              <a:rPr lang="en-US" dirty="0" smtClean="0"/>
              <a:t>.</a:t>
            </a:r>
          </a:p>
          <a:p>
            <a:r>
              <a:rPr lang="en-US" dirty="0"/>
              <a:t>Also, it will sign up for liability insurance to protect itself from lawsuits associated with students', third parties,' and driving instructors' injuries. </a:t>
            </a:r>
            <a:endParaRPr lang="en-US" dirty="0" smtClean="0"/>
          </a:p>
          <a:p>
            <a:r>
              <a:rPr lang="en-US" dirty="0" smtClean="0"/>
              <a:t>The </a:t>
            </a:r>
            <a:r>
              <a:rPr lang="en-US" dirty="0"/>
              <a:t>business will seek the services of the best insurance firm that provides coverage for all its vehicles, classrooms, offices, staff, and </a:t>
            </a:r>
            <a:r>
              <a:rPr lang="en-US" dirty="0" smtClean="0"/>
              <a:t>students.  </a:t>
            </a:r>
          </a:p>
          <a:p>
            <a:r>
              <a:rPr lang="en-US" dirty="0" smtClean="0"/>
              <a:t>The business </a:t>
            </a:r>
            <a:r>
              <a:rPr lang="en-US" dirty="0"/>
              <a:t>will hire insurance consultant company to offer 24/7 toll-free services for its claims with the insurance </a:t>
            </a:r>
            <a:r>
              <a:rPr lang="en-US" dirty="0" smtClean="0"/>
              <a:t>companies.</a:t>
            </a:r>
          </a:p>
          <a:p>
            <a:r>
              <a:rPr lang="en-US" dirty="0"/>
              <a:t>Also, it will offer professional assistance on insurance claims and coverage that are related to the driving school to ensure that it is </a:t>
            </a:r>
            <a:r>
              <a:rPr lang="en-US" dirty="0" smtClean="0"/>
              <a:t>risk-free.</a:t>
            </a:r>
            <a:endParaRPr lang="en-US" dirty="0"/>
          </a:p>
        </p:txBody>
      </p:sp>
    </p:spTree>
    <p:extLst>
      <p:ext uri="{BB962C8B-B14F-4D97-AF65-F5344CB8AC3E}">
        <p14:creationId xmlns:p14="http://schemas.microsoft.com/office/powerpoint/2010/main" val="712475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73100"/>
          </a:xfrm>
        </p:spPr>
        <p:txBody>
          <a:bodyPr/>
          <a:lstStyle/>
          <a:p>
            <a:r>
              <a:rPr lang="en-US" dirty="0" smtClean="0"/>
              <a:t>Cont.…</a:t>
            </a:r>
            <a:endParaRPr lang="en-US" dirty="0"/>
          </a:p>
        </p:txBody>
      </p:sp>
      <p:sp>
        <p:nvSpPr>
          <p:cNvPr id="3" name="Content Placeholder 2"/>
          <p:cNvSpPr>
            <a:spLocks noGrp="1"/>
          </p:cNvSpPr>
          <p:nvPr>
            <p:ph idx="1"/>
          </p:nvPr>
        </p:nvSpPr>
        <p:spPr>
          <a:xfrm>
            <a:off x="368300" y="1409701"/>
            <a:ext cx="9728200" cy="4631662"/>
          </a:xfrm>
        </p:spPr>
        <p:txBody>
          <a:bodyPr/>
          <a:lstStyle/>
          <a:p>
            <a:pPr marL="0" indent="0" algn="ctr">
              <a:buNone/>
            </a:pPr>
            <a:r>
              <a:rPr lang="en-US" dirty="0" smtClean="0"/>
              <a:t>Warehousing</a:t>
            </a:r>
          </a:p>
          <a:p>
            <a:r>
              <a:rPr lang="en-US" dirty="0" smtClean="0"/>
              <a:t>The </a:t>
            </a:r>
            <a:r>
              <a:rPr lang="en-US" dirty="0"/>
              <a:t>driving school will have an auto ID and Capture warehouse system that will monitor activities within the </a:t>
            </a:r>
            <a:r>
              <a:rPr lang="en-US" dirty="0" smtClean="0"/>
              <a:t>warehouse.</a:t>
            </a:r>
          </a:p>
          <a:p>
            <a:r>
              <a:rPr lang="en-US" dirty="0" smtClean="0"/>
              <a:t>Zebra </a:t>
            </a:r>
            <a:r>
              <a:rPr lang="en-US" dirty="0"/>
              <a:t>technologies that are integrated with camera and sensor systems will be installed in the warehouse to help keep count of the items in the warehouse to prevent unidentified theft</a:t>
            </a:r>
            <a:r>
              <a:rPr lang="en-US" dirty="0" smtClean="0"/>
              <a:t>.</a:t>
            </a:r>
          </a:p>
          <a:p>
            <a:r>
              <a:rPr lang="en-US" dirty="0"/>
              <a:t>The warehouse will be fully automated to ensure easy retrieval and maximize storage density. </a:t>
            </a:r>
            <a:endParaRPr lang="en-US" dirty="0" smtClean="0"/>
          </a:p>
          <a:p>
            <a:r>
              <a:rPr lang="en-US" dirty="0" smtClean="0"/>
              <a:t>In </a:t>
            </a:r>
            <a:r>
              <a:rPr lang="en-US" dirty="0"/>
              <a:t>this regard, vehicles and other machinery within the store can be removed at fast pick speeds to accelerate the operational </a:t>
            </a:r>
            <a:r>
              <a:rPr lang="en-US" dirty="0" smtClean="0"/>
              <a:t>process. </a:t>
            </a:r>
            <a:endParaRPr lang="en-US" dirty="0"/>
          </a:p>
        </p:txBody>
      </p:sp>
    </p:spTree>
    <p:extLst>
      <p:ext uri="{BB962C8B-B14F-4D97-AF65-F5344CB8AC3E}">
        <p14:creationId xmlns:p14="http://schemas.microsoft.com/office/powerpoint/2010/main" val="3563100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1200"/>
          </a:xfrm>
        </p:spPr>
        <p:txBody>
          <a:bodyPr/>
          <a:lstStyle/>
          <a:p>
            <a:r>
              <a:rPr lang="en-US" dirty="0" smtClean="0"/>
              <a:t>Cont.… </a:t>
            </a:r>
            <a:endParaRPr lang="en-US" dirty="0"/>
          </a:p>
        </p:txBody>
      </p:sp>
      <p:sp>
        <p:nvSpPr>
          <p:cNvPr id="3" name="Content Placeholder 2"/>
          <p:cNvSpPr>
            <a:spLocks noGrp="1"/>
          </p:cNvSpPr>
          <p:nvPr>
            <p:ph idx="1"/>
          </p:nvPr>
        </p:nvSpPr>
        <p:spPr>
          <a:xfrm>
            <a:off x="355600" y="1435101"/>
            <a:ext cx="9982200" cy="4606262"/>
          </a:xfrm>
        </p:spPr>
        <p:txBody>
          <a:bodyPr/>
          <a:lstStyle/>
          <a:p>
            <a:pPr marL="0" indent="0" algn="ctr">
              <a:buNone/>
            </a:pPr>
            <a:r>
              <a:rPr lang="en-US" dirty="0" smtClean="0"/>
              <a:t>Inventory</a:t>
            </a:r>
          </a:p>
          <a:p>
            <a:r>
              <a:rPr lang="en-US" dirty="0" smtClean="0"/>
              <a:t>The </a:t>
            </a:r>
            <a:r>
              <a:rPr lang="en-US" dirty="0"/>
              <a:t>driving will have an inventory management system that will manage items such as vehicles, office equipment, vehicles accessories, repair, and maintenance tools, as well as teaching </a:t>
            </a:r>
            <a:r>
              <a:rPr lang="en-US" dirty="0" smtClean="0"/>
              <a:t>equipment.</a:t>
            </a:r>
          </a:p>
          <a:p>
            <a:r>
              <a:rPr lang="en-US" dirty="0"/>
              <a:t>Also, the system will provide GPS information of the items released from the warehouse to enable tracking by the driving school's </a:t>
            </a:r>
            <a:r>
              <a:rPr lang="en-US" dirty="0" smtClean="0"/>
              <a:t>administration.</a:t>
            </a:r>
          </a:p>
          <a:p>
            <a:r>
              <a:rPr lang="en-US" dirty="0"/>
              <a:t>Cloud computing that is integrated into the system will ensure that the staff can easily access it regardless of their physical locations. </a:t>
            </a:r>
            <a:endParaRPr lang="en-US" dirty="0" smtClean="0"/>
          </a:p>
          <a:p>
            <a:r>
              <a:rPr lang="en-US" dirty="0" smtClean="0"/>
              <a:t>The </a:t>
            </a:r>
            <a:r>
              <a:rPr lang="en-US" dirty="0"/>
              <a:t>inventory management system will keep an accurate record of the vehicles and other equipment in the warehouse as well as improve the operational efficiency of the warehouse.</a:t>
            </a:r>
          </a:p>
        </p:txBody>
      </p:sp>
    </p:spTree>
    <p:extLst>
      <p:ext uri="{BB962C8B-B14F-4D97-AF65-F5344CB8AC3E}">
        <p14:creationId xmlns:p14="http://schemas.microsoft.com/office/powerpoint/2010/main" val="3514986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38200"/>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152400" y="1384300"/>
            <a:ext cx="10083800" cy="5118099"/>
          </a:xfrm>
        </p:spPr>
        <p:txBody>
          <a:bodyPr/>
          <a:lstStyle/>
          <a:p>
            <a:pPr marL="0" indent="-457200">
              <a:buNone/>
            </a:pPr>
            <a:r>
              <a:rPr lang="en-US" dirty="0"/>
              <a:t>Issa, Y. (2016). Effect of driver's personal characteristics on traffic accidents in Tabuk city in Saudi Arabia. Journal of transport literature, 10(3), 25-29.</a:t>
            </a:r>
          </a:p>
          <a:p>
            <a:pPr marL="0" indent="-457200">
              <a:buNone/>
            </a:pPr>
            <a:r>
              <a:rPr lang="en-US" dirty="0"/>
              <a:t>Ramisetty-Mikler, S., &amp; Almakadma, A. (2016). Attitudes and behaviors towards risky driving among adolescents in Saudi Arabia. International journal of pediatrics and adolescent medicine, 3(2), 55-63.</a:t>
            </a:r>
          </a:p>
          <a:p>
            <a:pPr marL="0" indent="-457200">
              <a:buNone/>
            </a:pPr>
            <a:r>
              <a:rPr lang="en-US" dirty="0"/>
              <a:t>Whitehead, B. M., Jensen, D. F., &amp; Boschee, F. (2013). Planning for technology: A guide for school administrators, technology coordinators, and curriculum leaders. Corwin Press</a:t>
            </a:r>
          </a:p>
          <a:p>
            <a:pPr marL="0" indent="-457200">
              <a:buNone/>
            </a:pPr>
            <a:r>
              <a:rPr lang="en-US" dirty="0"/>
              <a:t>Arab News. (2018). 10 questions answered for female drivers in Saudi Arabia. Retrieved from</a:t>
            </a:r>
          </a:p>
          <a:p>
            <a:pPr marL="0" indent="-457200">
              <a:buNone/>
            </a:pPr>
            <a:r>
              <a:rPr lang="en-US" dirty="0"/>
              <a:t>	http://www.arabnews.com/node/1326711/saudi-arabia</a:t>
            </a:r>
          </a:p>
          <a:p>
            <a:pPr marL="0" indent="-457200">
              <a:buNone/>
            </a:pPr>
            <a:r>
              <a:rPr lang="en-US" dirty="0"/>
              <a:t>Gulf News. (2017). Saudi university to open driving school for women. Retrieved from</a:t>
            </a:r>
          </a:p>
          <a:p>
            <a:pPr marL="0" indent="-457200">
              <a:buNone/>
            </a:pPr>
            <a:r>
              <a:rPr lang="en-US" dirty="0"/>
              <a:t>https://</a:t>
            </a:r>
            <a:r>
              <a:rPr lang="en-US" dirty="0" smtClean="0"/>
              <a:t>gulfnews.com/world/gulf/saudi/saudi-university-to-open-driving-school-for-women-1.2098712.</a:t>
            </a:r>
            <a:endParaRPr lang="en-US" dirty="0"/>
          </a:p>
          <a:p>
            <a:pPr marL="0" indent="0">
              <a:buNone/>
            </a:pPr>
            <a:endParaRPr lang="en-US" dirty="0"/>
          </a:p>
        </p:txBody>
      </p:sp>
    </p:spTree>
    <p:extLst>
      <p:ext uri="{BB962C8B-B14F-4D97-AF65-F5344CB8AC3E}">
        <p14:creationId xmlns:p14="http://schemas.microsoft.com/office/powerpoint/2010/main" val="68660792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188</TotalTime>
  <Words>2415</Words>
  <Application>Microsoft Office PowerPoint</Application>
  <PresentationFormat>Widescreen</PresentationFormat>
  <Paragraphs>145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Trebuchet MS</vt:lpstr>
      <vt:lpstr>Wingdings</vt:lpstr>
      <vt:lpstr>Wingdings 3</vt:lpstr>
      <vt:lpstr>Facet</vt:lpstr>
      <vt:lpstr>PowerPoint Presentation</vt:lpstr>
      <vt:lpstr>Introduction </vt:lpstr>
      <vt:lpstr>Executive Summary </vt:lpstr>
      <vt:lpstr>Objectives of AAA Driving School</vt:lpstr>
      <vt:lpstr>Mission and Vision </vt:lpstr>
      <vt:lpstr>Budget </vt:lpstr>
      <vt:lpstr>The Organization Structure of the Driving School</vt:lpstr>
      <vt:lpstr>Milestone and Deadlines</vt:lpstr>
      <vt:lpstr>Marketing Strategies</vt:lpstr>
      <vt:lpstr>Cont.…</vt:lpstr>
      <vt:lpstr>Cont.…</vt:lpstr>
      <vt:lpstr>Cont.…</vt:lpstr>
      <vt:lpstr>SWOT Analysis </vt:lpstr>
      <vt:lpstr>Cont..</vt:lpstr>
      <vt:lpstr>Cont.…</vt:lpstr>
      <vt:lpstr>Cont.…</vt:lpstr>
      <vt:lpstr>Operation and Logistic of the Organization</vt:lpstr>
      <vt:lpstr>Cont.…</vt:lpstr>
      <vt:lpstr>Cont.…</vt:lpstr>
      <vt:lpstr>Cont.…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m</cp:lastModifiedBy>
  <cp:revision>17</cp:revision>
  <dcterms:created xsi:type="dcterms:W3CDTF">2019-07-22T05:13:41Z</dcterms:created>
  <dcterms:modified xsi:type="dcterms:W3CDTF">2019-07-22T08:22:09Z</dcterms:modified>
</cp:coreProperties>
</file>